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4"/>
  </p:notesMasterIdLst>
  <p:sldIdLst>
    <p:sldId id="257" r:id="rId5"/>
    <p:sldId id="258" r:id="rId6"/>
    <p:sldId id="259" r:id="rId7"/>
    <p:sldId id="677" r:id="rId8"/>
    <p:sldId id="688" r:id="rId9"/>
    <p:sldId id="689" r:id="rId10"/>
    <p:sldId id="690" r:id="rId11"/>
    <p:sldId id="680" r:id="rId12"/>
    <p:sldId id="682" r:id="rId13"/>
    <p:sldId id="672" r:id="rId14"/>
    <p:sldId id="673" r:id="rId15"/>
    <p:sldId id="683" r:id="rId16"/>
    <p:sldId id="684" r:id="rId17"/>
    <p:sldId id="283" r:id="rId18"/>
    <p:sldId id="678" r:id="rId19"/>
    <p:sldId id="679" r:id="rId20"/>
    <p:sldId id="685" r:id="rId21"/>
    <p:sldId id="271" r:id="rId22"/>
    <p:sldId id="68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MARESCALCO" initials="CM" lastIdx="1" clrIdx="0">
    <p:extLst>
      <p:ext uri="{19B8F6BF-5375-455C-9EA6-DF929625EA0E}">
        <p15:presenceInfo xmlns:p15="http://schemas.microsoft.com/office/powerpoint/2012/main" userId="S::c.marescalco@studenti.unina.it::83dbff2c-528b-45f9-8ce3-1e4529a29f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4BB6A-5E91-4FB6-997E-3ADCB4B790EE}" v="2" dt="2020-06-05T19:35:59.550"/>
    <p1510:client id="{2FC9C1A5-A20C-4D5A-A462-1AB2E66C788E}" v="8" dt="2020-06-04T08:37:07.321"/>
    <p1510:client id="{36FDF4A8-3E88-4AC7-801A-11F0E9BC4A14}" v="2" dt="2020-06-08T08:49:10.006"/>
    <p1510:client id="{A797D42A-8FF0-434E-80AD-C86848DB9FE7}" v="3" dt="2020-06-04T08:33:08.951"/>
    <p1510:client id="{B53BF040-3519-4D43-9EAB-93BF42276313}" v="2" dt="2020-06-08T17:14:46.820"/>
  </p1510:revLst>
</p1510:revInfo>
</file>

<file path=ppt/tableStyles.xml><?xml version="1.0" encoding="utf-8"?>
<a:tblStyleLst xmlns:a="http://schemas.openxmlformats.org/drawingml/2006/main" def="{D13D3CB9-CEE0-4EC6-94D4-E367FDA86918}">
  <a:tblStyle styleId="{D13D3CB9-CEE0-4EC6-94D4-E367FDA8691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ECF0"/>
          </a:solidFill>
        </a:fill>
      </a:tcStyle>
    </a:wholeTbl>
    <a:band1H>
      <a:tcTxStyle/>
      <a:tcStyle>
        <a:tcBdr/>
        <a:fill>
          <a:solidFill>
            <a:srgbClr val="D4D6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D6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377178-3A0F-4D7F-9CCC-5703D1B0CEB4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40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c9054d4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c9054d4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9054d45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9054d45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cb78eb36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cb78eb36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c645908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3c645908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b39e432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b39e432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41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b78eb36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b78eb36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473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b78eb36d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b78eb36d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/>
              <a:t>Riconoscimento di volti</a:t>
            </a:r>
            <a:endParaRPr sz="3000" i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Simeoni Ildebrando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Marescalco Christian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Scanu Mario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(</a:t>
            </a:r>
            <a:r>
              <a:rPr lang="it-IT" sz="1800" i="1" dirty="0"/>
              <a:t>Gruppo 7</a:t>
            </a:r>
            <a:r>
              <a:rPr lang="en" sz="1800" i="1" dirty="0"/>
              <a:t>)</a:t>
            </a:r>
            <a:endParaRPr sz="18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A8BA44-660C-4108-B647-5CDC1EAD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ResNet50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C2624D-74FF-4829-B989-6D6E55C14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165423"/>
          </a:xfrm>
        </p:spPr>
        <p:txBody>
          <a:bodyPr/>
          <a:lstStyle/>
          <a:p>
            <a:r>
              <a:rPr lang="it-IT" dirty="0"/>
              <a:t>ResNet50[2] è una variante molto utilizzata della famiglia </a:t>
            </a:r>
            <a:r>
              <a:rPr lang="it-IT" dirty="0" err="1"/>
              <a:t>ResNet</a:t>
            </a:r>
            <a:r>
              <a:rPr lang="it-IT" dirty="0"/>
              <a:t> con 48 strati convoluzionali,1 strato di </a:t>
            </a:r>
            <a:r>
              <a:rPr lang="it-IT" dirty="0" err="1"/>
              <a:t>MaxPool</a:t>
            </a:r>
            <a:r>
              <a:rPr lang="it-IT" dirty="0"/>
              <a:t> ed 1 strato </a:t>
            </a:r>
            <a:r>
              <a:rPr lang="it-IT" dirty="0" err="1"/>
              <a:t>AveragePool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A36AD5-1274-4B5E-B479-6A65FF0E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220050"/>
            <a:ext cx="8039100" cy="263719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9ABA81-E818-4677-B2C7-6F4AECAD9D9A}"/>
              </a:ext>
            </a:extLst>
          </p:cNvPr>
          <p:cNvSpPr txBox="1"/>
          <p:nvPr/>
        </p:nvSpPr>
        <p:spPr>
          <a:xfrm>
            <a:off x="-78826" y="4911145"/>
            <a:ext cx="8832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He,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Xiangyu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Zhang,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Shaoqing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Jian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“Deep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Residual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for Image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Recognition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1506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830D8-755E-4DAA-BFD9-85AE5DAA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5625"/>
            <a:ext cx="8520600" cy="572700"/>
          </a:xfrm>
        </p:spPr>
        <p:txBody>
          <a:bodyPr/>
          <a:lstStyle/>
          <a:p>
            <a:r>
              <a:rPr lang="it-IT" dirty="0"/>
              <a:t>Training di ResNet50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D8165-5A9D-4A20-AA37-DF7D51F2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63525"/>
            <a:ext cx="8520600" cy="835813"/>
          </a:xfrm>
        </p:spPr>
        <p:txBody>
          <a:bodyPr/>
          <a:lstStyle/>
          <a:p>
            <a:r>
              <a:rPr lang="it-IT" dirty="0"/>
              <a:t>Di seguito sono riportati i risultati dell’addestramento utilizzando l’ottimizzatore Adam[3] e la </a:t>
            </a:r>
            <a:r>
              <a:rPr lang="it-IT" dirty="0" err="1"/>
              <a:t>categorical</a:t>
            </a:r>
            <a:r>
              <a:rPr lang="it-IT" dirty="0"/>
              <a:t>-cross-</a:t>
            </a:r>
            <a:r>
              <a:rPr lang="it-IT" dirty="0" err="1"/>
              <a:t>entropy</a:t>
            </a:r>
            <a:r>
              <a:rPr lang="it-IT" dirty="0"/>
              <a:t> come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.</a:t>
            </a:r>
          </a:p>
          <a:p>
            <a:r>
              <a:rPr lang="it-IT" dirty="0"/>
              <a:t>Learning rate: 0.0003; Batch size: 32; Epoche: 15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9FF901-5A93-4C7F-A72B-741EAADD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00" y="1714524"/>
            <a:ext cx="3263350" cy="32633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D21C68-CF90-4E16-8699-A8631EEC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47" y="1714524"/>
            <a:ext cx="3263351" cy="326335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1EF3B9-B3D8-4512-8FBF-A85E81BA3EA3}"/>
              </a:ext>
            </a:extLst>
          </p:cNvPr>
          <p:cNvSpPr txBox="1"/>
          <p:nvPr/>
        </p:nvSpPr>
        <p:spPr>
          <a:xfrm>
            <a:off x="-78826" y="4911145"/>
            <a:ext cx="8832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[3] Qianqian Tong, Guannan Liang, Jinbo Bi “Calibrating the Adaptive Learning Rate to Improve Convergence of ADAM” 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198625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8BCD2-5C43-4EE0-B320-8A7B7B00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 reti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F380DF2-BA81-4D78-8942-B7ACCC5C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1063544"/>
            <a:ext cx="2870200" cy="34480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13892AC-7A44-4FC4-B703-F76424381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74" y="1152475"/>
            <a:ext cx="3110950" cy="33591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C1FF789-30AC-4977-99FA-CD06EC0E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00" y="1152475"/>
            <a:ext cx="2863574" cy="343222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DBF085B-BC81-4104-9FEC-D9E7575FC2A0}"/>
              </a:ext>
            </a:extLst>
          </p:cNvPr>
          <p:cNvSpPr txBox="1"/>
          <p:nvPr/>
        </p:nvSpPr>
        <p:spPr>
          <a:xfrm>
            <a:off x="3372400" y="4511594"/>
            <a:ext cx="2247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Learning rate: 0.0003  Batch size : 32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2463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EBC79B-FD42-465C-92D0-4556612C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Confronto tra reti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5AF172-3193-47E6-8358-7345AFB0D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 è sostituita la rete VGG19 con reti della famiglia </a:t>
            </a:r>
            <a:r>
              <a:rPr lang="it-IT" dirty="0" err="1"/>
              <a:t>ResNet</a:t>
            </a:r>
            <a:r>
              <a:rPr lang="it-IT" dirty="0"/>
              <a:t>.</a:t>
            </a:r>
          </a:p>
          <a:p>
            <a:r>
              <a:rPr lang="it-IT" dirty="0"/>
              <a:t>Tra le reti </a:t>
            </a:r>
            <a:r>
              <a:rPr lang="it-IT" dirty="0" err="1"/>
              <a:t>ResNet</a:t>
            </a:r>
            <a:r>
              <a:rPr lang="it-IT" dirty="0"/>
              <a:t> si è scelta la ResNet50 per i migliori risultati e la facilità di addestramento.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BB704E7-8715-46B6-A47D-AB7FCA64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4" y="2622551"/>
            <a:ext cx="8044852" cy="16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Risultati</a:t>
            </a: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59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I risultati</a:t>
            </a:r>
            <a:r>
              <a:rPr lang="it-IT" dirty="0"/>
              <a:t> su tutto il dataset sono stati valutati mediante le metriche di </a:t>
            </a:r>
            <a:r>
              <a:rPr lang="it-IT" dirty="0" err="1"/>
              <a:t>confusion_matrix</a:t>
            </a:r>
            <a:r>
              <a:rPr lang="it-IT" dirty="0"/>
              <a:t> e di </a:t>
            </a:r>
            <a:r>
              <a:rPr lang="it-IT" dirty="0" err="1"/>
              <a:t>accuracy_score</a:t>
            </a:r>
            <a:r>
              <a:rPr lang="it-IT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6757EC-C0D7-47F9-B59D-8712E2C01F33}"/>
              </a:ext>
            </a:extLst>
          </p:cNvPr>
          <p:cNvSpPr/>
          <p:nvPr/>
        </p:nvSpPr>
        <p:spPr>
          <a:xfrm>
            <a:off x="6663937" y="3512561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it-IT" dirty="0" err="1">
                <a:solidFill>
                  <a:schemeClr val="dk1"/>
                </a:solidFill>
              </a:rPr>
              <a:t>Accuracy_score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4824601-8F90-4636-A786-01FF4C0D2863}"/>
              </a:ext>
            </a:extLst>
          </p:cNvPr>
          <p:cNvSpPr/>
          <p:nvPr/>
        </p:nvSpPr>
        <p:spPr>
          <a:xfrm>
            <a:off x="1926529" y="4462402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it-IT" dirty="0" err="1">
                <a:solidFill>
                  <a:schemeClr val="dk1"/>
                </a:solidFill>
              </a:rPr>
              <a:t>Confusion</a:t>
            </a:r>
            <a:r>
              <a:rPr lang="it-IT" dirty="0">
                <a:solidFill>
                  <a:schemeClr val="dk1"/>
                </a:solidFill>
              </a:rPr>
              <a:t> </a:t>
            </a:r>
            <a:r>
              <a:rPr lang="it-IT" dirty="0" err="1">
                <a:solidFill>
                  <a:schemeClr val="dk1"/>
                </a:solidFill>
              </a:rPr>
              <a:t>matrix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E580D5D-9821-4A37-95B7-38EA9286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81" y="3071096"/>
            <a:ext cx="2443964" cy="4375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B25E500-EC72-4277-9B8C-0CA5A731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45" y="1839973"/>
            <a:ext cx="2928549" cy="26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1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0B3C61-FD55-41AE-A957-4BFA245B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positivo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699BF8-6406-4D74-B8EA-B2BEE389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117075"/>
            <a:ext cx="3581400" cy="3581400"/>
          </a:xfrm>
          <a:prstGeom prst="rect">
            <a:avLst/>
          </a:prstGeom>
        </p:spPr>
      </p:pic>
      <p:pic>
        <p:nvPicPr>
          <p:cNvPr id="7" name="Immagine 6" descr="Immagine che contiene persona, interni, sport, rosso&#10;&#10;Descrizione generata automaticamente">
            <a:extLst>
              <a:ext uri="{FF2B5EF4-FFF2-40B4-BE49-F238E27FC236}">
                <a16:creationId xmlns:a16="http://schemas.microsoft.com/office/drawing/2014/main" id="{309B7E56-C972-4F8B-842D-7416682E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0" y="2268937"/>
            <a:ext cx="1782711" cy="1002775"/>
          </a:xfrm>
          <a:prstGeom prst="rect">
            <a:avLst/>
          </a:prstGeom>
        </p:spPr>
      </p:pic>
      <p:pic>
        <p:nvPicPr>
          <p:cNvPr id="9" name="Immagine 8" descr="Immagine che contiene testo, uomo, persona, rosso&#10;&#10;Descrizione generata automaticamente">
            <a:extLst>
              <a:ext uri="{FF2B5EF4-FFF2-40B4-BE49-F238E27FC236}">
                <a16:creationId xmlns:a16="http://schemas.microsoft.com/office/drawing/2014/main" id="{CF602A18-8BD9-4D8B-942E-24E756C1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79" y="2497537"/>
            <a:ext cx="798897" cy="9784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B869045-255E-4217-B036-63237D693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219" y="3804987"/>
            <a:ext cx="798897" cy="978425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468914A-AD29-4C98-9361-85E3F2481D49}"/>
              </a:ext>
            </a:extLst>
          </p:cNvPr>
          <p:cNvCxnSpPr/>
          <p:nvPr/>
        </p:nvCxnSpPr>
        <p:spPr>
          <a:xfrm>
            <a:off x="2108200" y="2770324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BBF791B-3361-4980-BDFF-84B3816F9191}"/>
              </a:ext>
            </a:extLst>
          </p:cNvPr>
          <p:cNvSpPr txBox="1"/>
          <p:nvPr/>
        </p:nvSpPr>
        <p:spPr>
          <a:xfrm>
            <a:off x="7105650" y="1327860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 6803</a:t>
            </a:r>
          </a:p>
          <a:p>
            <a:r>
              <a:rPr lang="it-IT" sz="1050" dirty="0"/>
              <a:t>Confidenza:87%</a:t>
            </a:r>
          </a:p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BA0D0C0-2D35-46A9-B622-D1F0B6FBF8BC}"/>
              </a:ext>
            </a:extLst>
          </p:cNvPr>
          <p:cNvSpPr txBox="1"/>
          <p:nvPr/>
        </p:nvSpPr>
        <p:spPr>
          <a:xfrm>
            <a:off x="7105650" y="2770324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Label:4612</a:t>
            </a:r>
          </a:p>
          <a:p>
            <a:r>
              <a:rPr lang="it-IT" sz="1050" dirty="0"/>
              <a:t>Confidenza:11%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4E74BFD-D588-4440-93A3-357AE96A6D80}"/>
              </a:ext>
            </a:extLst>
          </p:cNvPr>
          <p:cNvSpPr txBox="1"/>
          <p:nvPr/>
        </p:nvSpPr>
        <p:spPr>
          <a:xfrm>
            <a:off x="7157539" y="4068278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Label:4092</a:t>
            </a:r>
          </a:p>
          <a:p>
            <a:r>
              <a:rPr lang="it-IT" sz="1050" dirty="0"/>
              <a:t>Confidenza:0.27%</a:t>
            </a:r>
          </a:p>
          <a:p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502E60C-5E96-47F9-A7B6-1A624EE0E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278" y="1017725"/>
            <a:ext cx="798897" cy="9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8684EC-C886-4D3F-A627-8BAFCF01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Risultato negativo</a:t>
            </a:r>
          </a:p>
        </p:txBody>
      </p:sp>
      <p:pic>
        <p:nvPicPr>
          <p:cNvPr id="4" name="Immagine 3" descr="Immagine che contiene persona, rosso, sorridente, indossando&#10;&#10;Descrizione generata automaticamente">
            <a:extLst>
              <a:ext uri="{FF2B5EF4-FFF2-40B4-BE49-F238E27FC236}">
                <a16:creationId xmlns:a16="http://schemas.microsoft.com/office/drawing/2014/main" id="{5C97DCEA-74BD-4DA0-9175-BCA9A7BD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1" y="2259136"/>
            <a:ext cx="1392423" cy="10396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9F12017-E168-4AA9-807B-BF0E7C40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017725"/>
            <a:ext cx="3516775" cy="3516775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502CEEE-C362-4B0B-909B-2F43C0EA4587}"/>
              </a:ext>
            </a:extLst>
          </p:cNvPr>
          <p:cNvCxnSpPr>
            <a:endCxn id="6" idx="1"/>
          </p:cNvCxnSpPr>
          <p:nvPr/>
        </p:nvCxnSpPr>
        <p:spPr>
          <a:xfrm>
            <a:off x="2012950" y="2778974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 descr="Immagine che contiene persona, ragazzo, esterni, giovane&#10;&#10;Descrizione generata automaticamente">
            <a:extLst>
              <a:ext uri="{FF2B5EF4-FFF2-40B4-BE49-F238E27FC236}">
                <a16:creationId xmlns:a16="http://schemas.microsoft.com/office/drawing/2014/main" id="{5DFD7868-467B-4C62-AC2F-164D1917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75" y="891232"/>
            <a:ext cx="822325" cy="1007117"/>
          </a:xfrm>
          <a:prstGeom prst="rect">
            <a:avLst/>
          </a:prstGeom>
        </p:spPr>
      </p:pic>
      <p:pic>
        <p:nvPicPr>
          <p:cNvPr id="12" name="Immagine 11" descr="Immagine che contiene testo, persona, sciando&#10;&#10;Descrizione generata automaticamente">
            <a:extLst>
              <a:ext uri="{FF2B5EF4-FFF2-40B4-BE49-F238E27FC236}">
                <a16:creationId xmlns:a16="http://schemas.microsoft.com/office/drawing/2014/main" id="{549DC210-5D97-4F23-A29F-4F6547FA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174" y="3527383"/>
            <a:ext cx="822325" cy="10071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7559FA-7A83-4E67-8118-EC73E78A3140}"/>
              </a:ext>
            </a:extLst>
          </p:cNvPr>
          <p:cNvSpPr txBox="1"/>
          <p:nvPr/>
        </p:nvSpPr>
        <p:spPr>
          <a:xfrm>
            <a:off x="7112000" y="1142566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Label:8627</a:t>
            </a:r>
          </a:p>
          <a:p>
            <a:r>
              <a:rPr lang="it-IT" sz="1050" dirty="0"/>
              <a:t>Confidenza:96%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EE85957-B06F-4A7A-BDAC-BEABDF98C260}"/>
              </a:ext>
            </a:extLst>
          </p:cNvPr>
          <p:cNvSpPr txBox="1"/>
          <p:nvPr/>
        </p:nvSpPr>
        <p:spPr>
          <a:xfrm>
            <a:off x="7112000" y="3771466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Label:4309</a:t>
            </a:r>
          </a:p>
          <a:p>
            <a:r>
              <a:rPr lang="it-IT" sz="1050" dirty="0"/>
              <a:t>Confidenza:0.0007%</a:t>
            </a:r>
          </a:p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20425C-440F-4125-A79E-0F9C79F121BB}"/>
              </a:ext>
            </a:extLst>
          </p:cNvPr>
          <p:cNvSpPr txBox="1"/>
          <p:nvPr/>
        </p:nvSpPr>
        <p:spPr>
          <a:xfrm>
            <a:off x="7112000" y="2384741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Label:6803</a:t>
            </a:r>
          </a:p>
          <a:p>
            <a:r>
              <a:rPr lang="it-IT" sz="1050" dirty="0"/>
              <a:t>Confidenza:3%</a:t>
            </a:r>
          </a:p>
          <a:p>
            <a:endParaRPr lang="it-IT" dirty="0"/>
          </a:p>
        </p:txBody>
      </p:sp>
      <p:pic>
        <p:nvPicPr>
          <p:cNvPr id="17" name="Immagine 16" descr="Immagine che contiene persona, uomo, indossando, cappello&#10;&#10;Descrizione generata automaticamente">
            <a:extLst>
              <a:ext uri="{FF2B5EF4-FFF2-40B4-BE49-F238E27FC236}">
                <a16:creationId xmlns:a16="http://schemas.microsoft.com/office/drawing/2014/main" id="{FC84CF34-1A2C-45E2-9BF9-CE7058BF7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174" y="2127087"/>
            <a:ext cx="822326" cy="10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4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C17BF-894A-42DB-A2BA-CC502413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su di noi</a:t>
            </a:r>
          </a:p>
        </p:txBody>
      </p:sp>
      <p:pic>
        <p:nvPicPr>
          <p:cNvPr id="5" name="Immagine 4" descr="Immagine che contiene testo, elettronico, schermo, screenshot&#10;&#10;Descrizione generata automaticamente">
            <a:extLst>
              <a:ext uri="{FF2B5EF4-FFF2-40B4-BE49-F238E27FC236}">
                <a16:creationId xmlns:a16="http://schemas.microsoft.com/office/drawing/2014/main" id="{490DD9E9-DFF5-4226-829B-59AC3B33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1" b="2848"/>
          <a:stretch/>
        </p:blipFill>
        <p:spPr>
          <a:xfrm>
            <a:off x="311700" y="2381250"/>
            <a:ext cx="2976739" cy="156210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71EA0FD-C1F0-4295-A070-456AC9401898}"/>
              </a:ext>
            </a:extLst>
          </p:cNvPr>
          <p:cNvCxnSpPr/>
          <p:nvPr/>
        </p:nvCxnSpPr>
        <p:spPr>
          <a:xfrm flipV="1">
            <a:off x="3311094" y="1973709"/>
            <a:ext cx="111760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229E8E9-358D-498D-9CCF-F2E53334467A}"/>
              </a:ext>
            </a:extLst>
          </p:cNvPr>
          <p:cNvCxnSpPr/>
          <p:nvPr/>
        </p:nvCxnSpPr>
        <p:spPr>
          <a:xfrm>
            <a:off x="3311094" y="3077617"/>
            <a:ext cx="11747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F7F600A-8244-4A6D-A112-82C2704B96C1}"/>
              </a:ext>
            </a:extLst>
          </p:cNvPr>
          <p:cNvCxnSpPr/>
          <p:nvPr/>
        </p:nvCxnSpPr>
        <p:spPr>
          <a:xfrm>
            <a:off x="3288439" y="3403600"/>
            <a:ext cx="1220061" cy="711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0E36C067-D3D6-4018-A4DD-92807CF7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660" y="2529056"/>
            <a:ext cx="658082" cy="1004998"/>
          </a:xfrm>
          <a:prstGeom prst="rect">
            <a:avLst/>
          </a:prstGeom>
        </p:spPr>
      </p:pic>
      <p:pic>
        <p:nvPicPr>
          <p:cNvPr id="15" name="Immagine 14" descr="Immagine che contiene parete, persona, interni&#10;&#10;Descrizione generata automaticamente">
            <a:extLst>
              <a:ext uri="{FF2B5EF4-FFF2-40B4-BE49-F238E27FC236}">
                <a16:creationId xmlns:a16="http://schemas.microsoft.com/office/drawing/2014/main" id="{68BF6D72-7EC3-41DB-BFC0-0AE83E908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1299241"/>
            <a:ext cx="770627" cy="1012146"/>
          </a:xfrm>
          <a:prstGeom prst="rect">
            <a:avLst/>
          </a:prstGeom>
        </p:spPr>
      </p:pic>
      <p:pic>
        <p:nvPicPr>
          <p:cNvPr id="17" name="Immagine 16" descr="Immagine che contiene parete, persona, interni&#10;&#10;Descrizione generata automaticamente">
            <a:extLst>
              <a:ext uri="{FF2B5EF4-FFF2-40B4-BE49-F238E27FC236}">
                <a16:creationId xmlns:a16="http://schemas.microsoft.com/office/drawing/2014/main" id="{C0EED91A-D496-42D6-9B8F-A3058EA39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0" y="3843072"/>
            <a:ext cx="1364832" cy="76835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B13CD82-D4A5-4AD4-B063-027F9E98EF3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1805314"/>
            <a:ext cx="1494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uomo, esterni, persona, posando&#10;&#10;Descrizione generata automaticamente">
            <a:extLst>
              <a:ext uri="{FF2B5EF4-FFF2-40B4-BE49-F238E27FC236}">
                <a16:creationId xmlns:a16="http://schemas.microsoft.com/office/drawing/2014/main" id="{E8B5A6AB-56FE-4154-BE6E-D3D8C239D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626" y="1282864"/>
            <a:ext cx="853175" cy="1044900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0C9D682-1503-4E09-AA29-1EDC28C385B8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5172742" y="3031555"/>
            <a:ext cx="1631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D7253B02-EF17-4377-8229-253C0E9F3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562" y="2479633"/>
            <a:ext cx="901304" cy="1103844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FBD0F5A-2CD6-4DBA-B04B-56F04F61AD42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>
            <a:off x="5873332" y="4227247"/>
            <a:ext cx="9742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persona, parete, sorridente, posando&#10;&#10;Descrizione generata automaticamente">
            <a:extLst>
              <a:ext uri="{FF2B5EF4-FFF2-40B4-BE49-F238E27FC236}">
                <a16:creationId xmlns:a16="http://schemas.microsoft.com/office/drawing/2014/main" id="{796C6A35-26B9-4BBC-9C4D-45D8513A1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534" y="3701639"/>
            <a:ext cx="858332" cy="105121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6AA62-3AC7-4640-8B48-7C78F93F5217}"/>
              </a:ext>
            </a:extLst>
          </p:cNvPr>
          <p:cNvSpPr txBox="1"/>
          <p:nvPr/>
        </p:nvSpPr>
        <p:spPr>
          <a:xfrm>
            <a:off x="7816850" y="1651179"/>
            <a:ext cx="1978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Label:1467</a:t>
            </a:r>
          </a:p>
          <a:p>
            <a:r>
              <a:rPr lang="it-IT" sz="1050" dirty="0"/>
              <a:t>Confidenza:30%</a:t>
            </a:r>
          </a:p>
          <a:p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C3217DD-2924-4CCD-864C-4091FF56D32A}"/>
              </a:ext>
            </a:extLst>
          </p:cNvPr>
          <p:cNvSpPr txBox="1"/>
          <p:nvPr/>
        </p:nvSpPr>
        <p:spPr>
          <a:xfrm>
            <a:off x="7816850" y="2762146"/>
            <a:ext cx="16192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Label:4288</a:t>
            </a:r>
          </a:p>
          <a:p>
            <a:r>
              <a:rPr lang="it-IT" sz="1050" dirty="0"/>
              <a:t>Confidenza:83%</a:t>
            </a:r>
          </a:p>
          <a:p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3071E7C-12AE-42A9-9F47-30913A70B465}"/>
              </a:ext>
            </a:extLst>
          </p:cNvPr>
          <p:cNvSpPr txBox="1"/>
          <p:nvPr/>
        </p:nvSpPr>
        <p:spPr>
          <a:xfrm>
            <a:off x="7818666" y="3991025"/>
            <a:ext cx="13006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Label:2072</a:t>
            </a:r>
          </a:p>
          <a:p>
            <a:r>
              <a:rPr lang="it-IT" sz="1050" dirty="0"/>
              <a:t>Confidenza:20%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428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it-IT"/>
              <a:t>i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Nonostante la data augmentation effettuata in fase di training il numero di immagini relative a ciascuna identità rimane insufficiente per ottenere elevate prestazioni.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lvl="0"/>
            <a:r>
              <a:rPr lang="en" dirty="0"/>
              <a:t>Le prestazioni </a:t>
            </a:r>
            <a:r>
              <a:rPr lang="it-IT" dirty="0"/>
              <a:t>sono ottime (99% test </a:t>
            </a:r>
            <a:r>
              <a:rPr lang="it-IT" dirty="0" err="1"/>
              <a:t>accuracy</a:t>
            </a:r>
            <a:r>
              <a:rPr lang="it-IT" dirty="0"/>
              <a:t>) con 2 classi, diminuiscono all’aumentare del numero di classi fino ad arrivare al valore del 50% di test </a:t>
            </a:r>
            <a:r>
              <a:rPr lang="it-IT" dirty="0" err="1"/>
              <a:t>accuracy</a:t>
            </a:r>
            <a:r>
              <a:rPr lang="it-IT" dirty="0"/>
              <a:t> per 1.000 classi.</a:t>
            </a:r>
          </a:p>
          <a:p>
            <a:pPr lvl="0"/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 possibili soluzioni sarebbero:o </a:t>
            </a:r>
            <a:r>
              <a:rPr lang="it-IT" dirty="0"/>
              <a:t>addestrare la rete con un dataset più ampio o diminuire il numero </a:t>
            </a:r>
            <a:r>
              <a:rPr lang="it-IT"/>
              <a:t>di identità</a:t>
            </a:r>
            <a:r>
              <a:rPr lang="it-IT" dirty="0"/>
              <a:t>.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11A8EA1-4452-4354-81A6-F4DA9D8C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93" r="22569" b="29294"/>
          <a:stretch/>
        </p:blipFill>
        <p:spPr>
          <a:xfrm>
            <a:off x="310968" y="324767"/>
            <a:ext cx="4790596" cy="10608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5CBE94-939A-4376-B815-620D254E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8" y="58067"/>
            <a:ext cx="1594226" cy="15942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94DD0A3-39CB-4022-BE6D-C3471CA96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2" t="402" r="2180" b="2261"/>
          <a:stretch/>
        </p:blipFill>
        <p:spPr>
          <a:xfrm>
            <a:off x="88328" y="1725055"/>
            <a:ext cx="3714932" cy="1349164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0C56C98-6C89-425C-93F7-347293FB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404" y="1725055"/>
            <a:ext cx="4702268" cy="1604490"/>
          </a:xfrm>
          <a:prstGeom prst="rect">
            <a:avLst/>
          </a:prstGeom>
        </p:spPr>
      </p:pic>
      <p:sp>
        <p:nvSpPr>
          <p:cNvPr id="13" name="Segno di moltiplicazione 12">
            <a:extLst>
              <a:ext uri="{FF2B5EF4-FFF2-40B4-BE49-F238E27FC236}">
                <a16:creationId xmlns:a16="http://schemas.microsoft.com/office/drawing/2014/main" id="{FBCBCCB7-1223-4B69-9937-3E6666307FF2}"/>
              </a:ext>
            </a:extLst>
          </p:cNvPr>
          <p:cNvSpPr/>
          <p:nvPr/>
        </p:nvSpPr>
        <p:spPr>
          <a:xfrm>
            <a:off x="5384800" y="3074219"/>
            <a:ext cx="323850" cy="279400"/>
          </a:xfrm>
          <a:prstGeom prst="mathMultiply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9493B1-860B-4B63-ACB6-410BF36FF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68" y="3290073"/>
            <a:ext cx="3055938" cy="1513795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140A12-49CC-4838-B7FB-92E51E595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0" y="3548278"/>
            <a:ext cx="5429250" cy="12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9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Obiettivo del progetto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8520600" cy="1540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 dirty="0"/>
              <a:t>Obiettivo del progetto è il riconoscimento di volti a partire da un dataset di più di 200.000 immagini appartenenti a 10.000 identità di personaggi celebri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 dirty="0"/>
          </a:p>
          <a:p>
            <a:pPr lvl="0" indent="0">
              <a:spcBef>
                <a:spcPts val="1600"/>
              </a:spcBef>
              <a:buNone/>
            </a:pPr>
            <a:r>
              <a:rPr lang="it-IT" sz="1400" dirty="0"/>
              <a:t>                    </a:t>
            </a:r>
            <a:br>
              <a:rPr lang="it-IT" sz="1400" dirty="0"/>
            </a:br>
            <a:r>
              <a:rPr lang="it-IT" sz="1400" dirty="0"/>
              <a:t>                     </a:t>
            </a:r>
            <a:br>
              <a:rPr lang="en" dirty="0"/>
            </a:b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38BC5E8-3B5B-44A0-9592-91A4DF7C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98" y="2047442"/>
            <a:ext cx="4560203" cy="28348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Applicazioni </a:t>
            </a:r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999046"/>
            <a:ext cx="8268774" cy="1353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it-IT" dirty="0"/>
              <a:t>La tecnica del riconoscimento facciale è oggi sempre più utilizzata non solo per scopi di sicurezza, ma anche in molti altri ambiti della vita quotidiana.</a:t>
            </a:r>
          </a:p>
          <a:p>
            <a:pPr lvl="0"/>
            <a:r>
              <a:rPr lang="en" dirty="0"/>
              <a:t>Sicurezza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dirty="0"/>
            </a:b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59D65AB-2154-4E2E-91F9-F970383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39" y="2505027"/>
            <a:ext cx="2217096" cy="17914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9EF5793-26C0-464E-A9A6-24803634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916945"/>
            <a:ext cx="2358495" cy="12759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E31F1A-FEBD-44F8-B8E9-5B9B089D04FB}"/>
              </a:ext>
            </a:extLst>
          </p:cNvPr>
          <p:cNvSpPr txBox="1"/>
          <p:nvPr/>
        </p:nvSpPr>
        <p:spPr>
          <a:xfrm>
            <a:off x="323043" y="4296441"/>
            <a:ext cx="2335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Sblocco dello smartphone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92EAE9-4825-41D3-9236-4824CD4CE5C2}"/>
              </a:ext>
            </a:extLst>
          </p:cNvPr>
          <p:cNvSpPr txBox="1"/>
          <p:nvPr/>
        </p:nvSpPr>
        <p:spPr>
          <a:xfrm>
            <a:off x="6473583" y="4450329"/>
            <a:ext cx="233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Riconoscimento di persone scomparse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4C56058-528F-4EB3-8C0B-DB06ADD1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445" y="2353040"/>
            <a:ext cx="2793281" cy="186218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1E4281-2740-4913-BE99-8014C393B416}"/>
              </a:ext>
            </a:extLst>
          </p:cNvPr>
          <p:cNvSpPr txBox="1"/>
          <p:nvPr/>
        </p:nvSpPr>
        <p:spPr>
          <a:xfrm>
            <a:off x="3473207" y="4330350"/>
            <a:ext cx="194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Tecnologie antifurto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B58C0C-E409-40ED-B1B0-59CB7FBB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Applicazioni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1B5E95-F38A-4BD4-9400-83E41D381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027199"/>
          </a:xfrm>
        </p:spPr>
        <p:txBody>
          <a:bodyPr/>
          <a:lstStyle/>
          <a:p>
            <a:r>
              <a:rPr lang="it-IT" dirty="0"/>
              <a:t>Social media e Internet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88F3913-3707-42FA-ADCB-40942BD4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05996"/>
            <a:ext cx="3897414" cy="15156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893D53-18E1-44BC-9F66-D340DF212247}"/>
              </a:ext>
            </a:extLst>
          </p:cNvPr>
          <p:cNvSpPr txBox="1"/>
          <p:nvPr/>
        </p:nvSpPr>
        <p:spPr>
          <a:xfrm>
            <a:off x="1255630" y="3805127"/>
            <a:ext cx="200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Ricerca per immagini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C78528-3023-4D48-A385-B3E610AD6251}"/>
              </a:ext>
            </a:extLst>
          </p:cNvPr>
          <p:cNvSpPr txBox="1"/>
          <p:nvPr/>
        </p:nvSpPr>
        <p:spPr>
          <a:xfrm>
            <a:off x="4848445" y="3837136"/>
            <a:ext cx="349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Identificazione celebrità sui social media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6103261-30D1-44E8-A835-D8970089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92" y="1783510"/>
            <a:ext cx="3636335" cy="19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2" name="Google Shape;102;p20">
            <a:extLst>
              <a:ext uri="{FF2B5EF4-FFF2-40B4-BE49-F238E27FC236}">
                <a16:creationId xmlns:a16="http://schemas.microsoft.com/office/drawing/2014/main" id="{EBB6679A-ABEB-4BFD-9154-BD28926151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355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 err="1"/>
              <a:t>CelebA</a:t>
            </a:r>
            <a:r>
              <a:rPr lang="it-IT" dirty="0"/>
              <a:t> [1] è un dataset contenente 202.599 immagini ‘in the wild’ relative a 10.177 identità di celebrità contemporanee e non. </a:t>
            </a:r>
          </a:p>
          <a:p>
            <a:r>
              <a:rPr lang="it-IT" dirty="0"/>
              <a:t>Per il progetto sono state utilizzate le sole 30.044 immagini del dataset relative alle 1.000 identità più presenti.</a:t>
            </a:r>
          </a:p>
          <a:p>
            <a:endParaRPr lang="it-IT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dirty="0"/>
            </a:br>
            <a:br>
              <a:rPr lang="en" dirty="0"/>
            </a:br>
            <a:endParaRPr lang="it-IT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it-IT" dirty="0"/>
            </a:b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EF37C9-0112-4FCB-900D-BFAB09892536}"/>
              </a:ext>
            </a:extLst>
          </p:cNvPr>
          <p:cNvSpPr txBox="1"/>
          <p:nvPr/>
        </p:nvSpPr>
        <p:spPr>
          <a:xfrm>
            <a:off x="-78826" y="4911145"/>
            <a:ext cx="8832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[1] Z. Liu, P. Luo, X. Wang, and X. Tang, “Deep Learning Face Attributes in the Wild” International</a:t>
            </a: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Conference on Computer Vision (ICCV) 2015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6FD3B7-8D7C-44B6-9305-8486943B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56" y="2623829"/>
            <a:ext cx="4413887" cy="2036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9D1F4-B6AA-47E0-B95A-573B3790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6716EF-8BB0-4B6C-949A-AABCC33DB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340099"/>
          </a:xfrm>
        </p:spPr>
        <p:txBody>
          <a:bodyPr/>
          <a:lstStyle/>
          <a:p>
            <a:r>
              <a:rPr lang="it-IT" dirty="0"/>
              <a:t>Le immagini utilizzate sono state precedentemente allineate e ridimensionate in dimensione 218 x 178.</a:t>
            </a:r>
          </a:p>
          <a:p>
            <a:r>
              <a:rPr lang="it-IT" dirty="0"/>
              <a:t>40 attributi binari per effettuare il riconoscimento dei volti, tra cui molti invarianti allo sfondo, illuminazione e posa del volto.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1B3966-75FF-4871-A8C5-7173971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58" y="2601248"/>
            <a:ext cx="3188484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augmentation</a:t>
            </a:r>
            <a:endParaRPr dirty="0"/>
          </a:p>
        </p:txBody>
      </p:sp>
      <p:sp>
        <p:nvSpPr>
          <p:cNvPr id="50" name="Google Shape;86;p18">
            <a:extLst>
              <a:ext uri="{FF2B5EF4-FFF2-40B4-BE49-F238E27FC236}">
                <a16:creationId xmlns:a16="http://schemas.microsoft.com/office/drawing/2014/main" id="{80A0EFF5-0CBD-4257-9449-EDAFA969E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1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La rete neurale è stata addestrata utilizzando dei data generator al fine di generare immagini a partire da quelle presenti nel dataset originario sfruttando tecniche di data </a:t>
            </a:r>
            <a:r>
              <a:rPr lang="it-IT" dirty="0" err="1"/>
              <a:t>augmentation</a:t>
            </a:r>
            <a:br>
              <a:rPr lang="it-IT" dirty="0"/>
            </a:b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C8C24B6-8D29-4E37-ACE6-B2817FBEB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23"/>
          <a:stretch/>
        </p:blipFill>
        <p:spPr>
          <a:xfrm>
            <a:off x="1279263" y="2372753"/>
            <a:ext cx="2379559" cy="2770747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718E5CF-0D30-444E-9065-82E0A4DE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08" y="2925951"/>
            <a:ext cx="3909033" cy="1664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91607-F1A2-40E8-983B-74E03A24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blocchi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6240C8-3B95-47B5-A6DC-777ADDA3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076"/>
            <a:ext cx="9144000" cy="23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8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FA446-C4C2-42C7-91A0-008DD531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</a:t>
            </a:r>
            <a:r>
              <a:rPr lang="it-IT" dirty="0" err="1"/>
              <a:t>ResNet</a:t>
            </a:r>
            <a:r>
              <a:rPr lang="it-IT" dirty="0"/>
              <a:t>(</a:t>
            </a:r>
            <a:r>
              <a:rPr lang="it-IT" dirty="0" err="1"/>
              <a:t>Residual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091860-F303-4BE7-9719-5704CB77F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1856" y="1450847"/>
            <a:ext cx="4650444" cy="3118027"/>
          </a:xfrm>
        </p:spPr>
        <p:txBody>
          <a:bodyPr/>
          <a:lstStyle/>
          <a:p>
            <a:r>
              <a:rPr lang="it-IT" dirty="0"/>
              <a:t>[2]sono caratterizzate dall’utilizzo della tecnica di “</a:t>
            </a:r>
            <a:r>
              <a:rPr lang="it-IT" dirty="0" err="1"/>
              <a:t>residual</a:t>
            </a:r>
            <a:r>
              <a:rPr lang="it-IT" dirty="0"/>
              <a:t> learning”(skip),che permette di risolvere il problema di ’’</a:t>
            </a:r>
            <a:r>
              <a:rPr lang="it-IT" dirty="0" err="1"/>
              <a:t>vanishing</a:t>
            </a:r>
            <a:r>
              <a:rPr lang="it-IT" dirty="0"/>
              <a:t> </a:t>
            </a:r>
            <a:r>
              <a:rPr lang="it-IT" dirty="0" err="1"/>
              <a:t>gradients</a:t>
            </a:r>
            <a:r>
              <a:rPr lang="it-IT" dirty="0"/>
              <a:t>’’ e degradazione.</a:t>
            </a:r>
          </a:p>
          <a:p>
            <a:r>
              <a:rPr lang="it-IT" dirty="0"/>
              <a:t>apprendimento residuo come per la corteccia cerebrale.</a:t>
            </a:r>
          </a:p>
          <a:p>
            <a:r>
              <a:rPr lang="it-IT" dirty="0"/>
              <a:t>velocizzazione dell’apprendimento ma poca esplorazione dello spazio delle features.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EF48709-03B4-41C3-BEC3-D15C73D936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019"/>
          <a:stretch/>
        </p:blipFill>
        <p:spPr bwMode="auto">
          <a:xfrm>
            <a:off x="85344" y="1255777"/>
            <a:ext cx="4096512" cy="29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6A2FF5F-F0FA-4C55-B675-03FA235C4ACB}"/>
              </a:ext>
            </a:extLst>
          </p:cNvPr>
          <p:cNvSpPr txBox="1"/>
          <p:nvPr/>
        </p:nvSpPr>
        <p:spPr>
          <a:xfrm>
            <a:off x="-78826" y="4911145"/>
            <a:ext cx="8832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He,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Xiangyu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Zhang,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Shaoqing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Jian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“Deep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Residual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Learning for Image </a:t>
            </a:r>
            <a:r>
              <a:rPr lang="it-IT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Recognition</a:t>
            </a:r>
            <a:r>
              <a:rPr lang="it-IT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9412799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2D99C6F1B14AD4588DDAD043F0AB7B4" ma:contentTypeVersion="11" ma:contentTypeDescription="Creare un nuovo documento." ma:contentTypeScope="" ma:versionID="848d4d40e60ce7bdda0f4a6ca8997ba8">
  <xsd:schema xmlns:xsd="http://www.w3.org/2001/XMLSchema" xmlns:xs="http://www.w3.org/2001/XMLSchema" xmlns:p="http://schemas.microsoft.com/office/2006/metadata/properties" xmlns:ns2="2dd70b17-9758-4ea9-a995-b1e5a1ba99fb" xmlns:ns3="a77ec7da-f62f-45b0-befe-d764f6ccc59a" targetNamespace="http://schemas.microsoft.com/office/2006/metadata/properties" ma:root="true" ma:fieldsID="82446cfbdb4d645d04ba235435754c9c" ns2:_="" ns3:_="">
    <xsd:import namespace="2dd70b17-9758-4ea9-a995-b1e5a1ba99fb"/>
    <xsd:import namespace="a77ec7da-f62f-45b0-befe-d764f6ccc5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70b17-9758-4ea9-a995-b1e5a1ba99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ec7da-f62f-45b0-befe-d764f6ccc59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8BA102-CAB3-4CD9-A736-A47AA82F6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d70b17-9758-4ea9-a995-b1e5a1ba99fb"/>
    <ds:schemaRef ds:uri="a77ec7da-f62f-45b0-befe-d764f6ccc5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85AE81-DE25-4B60-AFD0-F7D1CA4C1EF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50A878-BF04-4463-87C6-427F81F2F9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670</Words>
  <Application>Microsoft Office PowerPoint</Application>
  <PresentationFormat>Presentazione su schermo (16:9)</PresentationFormat>
  <Paragraphs>101</Paragraphs>
  <Slides>19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Riconoscimento di volti</vt:lpstr>
      <vt:lpstr>Obiettivo del progetto</vt:lpstr>
      <vt:lpstr>Applicazioni </vt:lpstr>
      <vt:lpstr>Applicazioni</vt:lpstr>
      <vt:lpstr>Dataset</vt:lpstr>
      <vt:lpstr>Dataset</vt:lpstr>
      <vt:lpstr>Data augmentation</vt:lpstr>
      <vt:lpstr>Schema a blocchi</vt:lpstr>
      <vt:lpstr>Reti ResNet(Residual neural network)</vt:lpstr>
      <vt:lpstr>ResNet50</vt:lpstr>
      <vt:lpstr>Training di ResNet50</vt:lpstr>
      <vt:lpstr>Confronto tra reti</vt:lpstr>
      <vt:lpstr>Confronto tra reti</vt:lpstr>
      <vt:lpstr>Risultati</vt:lpstr>
      <vt:lpstr>Risultato positivo</vt:lpstr>
      <vt:lpstr>Risultato negativo</vt:lpstr>
      <vt:lpstr>Test su di noi</vt:lpstr>
      <vt:lpstr>Conclusioni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 Progetto</dc:title>
  <dc:creator>User1</dc:creator>
  <cp:lastModifiedBy>ILDEBRANDO SIMEONI</cp:lastModifiedBy>
  <cp:revision>115</cp:revision>
  <dcterms:modified xsi:type="dcterms:W3CDTF">2021-06-10T07:17:41Z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0x01010052D99C6F1B14AD4588DDAD043F0AB7B4</vt:lpwstr>
  </property>
</Properties>
</file>